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78" autoAdjust="0"/>
    <p:restoredTop sz="94660"/>
  </p:normalViewPr>
  <p:slideViewPr>
    <p:cSldViewPr snapToGrid="0">
      <p:cViewPr varScale="1">
        <p:scale>
          <a:sx n="80" d="100"/>
          <a:sy n="80" d="100"/>
        </p:scale>
        <p:origin x="120" y="7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8E14-23EC-4C25-974C-48FA839886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3" cy="5074226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9FEDD4-20A1-49F6-9E3E-0B26B426B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7" y="3602038"/>
            <a:ext cx="5021183" cy="2244580"/>
          </a:xfrm>
        </p:spPr>
        <p:txBody>
          <a:bodyPr anchor="b">
            <a:normAutofit/>
          </a:bodyPr>
          <a:lstStyle>
            <a:lvl1pPr marL="0" indent="0" algn="l">
              <a:lnSpc>
                <a:spcPct val="100000"/>
              </a:lnSpc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0A32F-E6F3-4C2E-B9E3-E47868E42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AA473-D82F-4EFF-9DF7-AE6D83C51288}" type="datetime1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06724-A87A-4231-BFD9-277482A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0D1AF-36B8-4BB8-BD6A-71194F7BC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6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F6B8E-1D8E-4105-9BBB-D53AD24B73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25530-6629-4FEA-9670-EB21A2F5BA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664C7A-A73F-46F5-BC33-696671DAE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2F1F0-FE2D-4C1C-B320-8CB9BE735F0F}" type="datetime1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B3CC0-B649-4509-A4B6-DF9D20EFA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CECCCA-3F2A-46F3-BF45-7C862FF1D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250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D7BD47B-C187-494C-812F-46BE0040B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0133B-2446-4168-AA17-6538910668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62168" y="996791"/>
            <a:ext cx="5011962" cy="49569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06A9AD-2756-4C51-A958-6756301EB9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17870" y="996791"/>
            <a:ext cx="5021183" cy="49569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42995D-CCEA-43AF-973B-8B6B56A567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F1B96C-10FD-4EBC-9029-9652B7535D02}" type="datetime1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4029CF-BA62-4CCD-956E-FFA0B37B8A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CE0B3D-96AB-41B3-ABDD-5B0DE863D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618136A-0796-46EB-89BB-4C73C0258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142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63D8A-C68D-4CF9-9D15-3E09BCC09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24D94C-E537-4FF3-AAF8-A85F05C31A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4B1D4-6731-4993-8609-16C1D3327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78474-CC00-4A95-9D50-A41C12D1EEC4}" type="datetime1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B7BBD-CEEB-4256-84B2-6D907E1188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72A8B7-F430-4F4A-BB63-481F51E5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041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BAC1C-A332-4BA5-8C9C-FE0396C816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056" cy="4870974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D8D137-710E-4125-B5E9-F63E7F1C9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7" y="3566639"/>
            <a:ext cx="5021183" cy="2279979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5480C5-E9A6-425E-B050-03E444BE92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8C8B4-7FBB-408F-BDB9-F0496874AFB2}" type="datetime1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1B4831-6C0B-4E0B-A341-91E4C5D3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11EE6-252D-46DD-94DF-C42657EF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7916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04B06-C54A-4B7B-B6D1-436428EAF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52076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723919-9A2F-4D97-8F31-6E35BD5975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63049" y="969264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8DA345-F684-4BAA-A22C-E725B3A60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63049" y="3621849"/>
            <a:ext cx="5290751" cy="25551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399C52-9753-45D8-9646-CF31BB015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8EE20-A5E2-47D3-8F6D-A2BA7AB2E093}" type="datetime1">
              <a:rPr lang="en-US" smtClean="0"/>
              <a:t>10/29/2023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5E57-622C-4199-940E-F5462E1AC4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1B7592-00E8-41EF-B749-2A5EA8E460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32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F4AA536-072F-4374-926E-17E038EC7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88952" cy="6857995"/>
          </a:xfrm>
          <a:prstGeom prst="rect">
            <a:avLst/>
          </a:prstGeom>
          <a:solidFill>
            <a:schemeClr val="bg2">
              <a:lumMod val="9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291277-967B-4176-B40B-9EC360626994}"/>
              </a:ext>
            </a:extLst>
          </p:cNvPr>
          <p:cNvSpPr/>
          <p:nvPr/>
        </p:nvSpPr>
        <p:spPr>
          <a:xfrm>
            <a:off x="517869" y="508090"/>
            <a:ext cx="11155680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cap="none" spc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CB11C00-F7CB-4484-807A-D12745CD3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69" y="978119"/>
            <a:ext cx="11165481" cy="10730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FAAA6E-E243-48B3-9585-3C1420B3E1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7870" y="2178908"/>
            <a:ext cx="5020056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D01B8-0F2E-41A4-B21C-334393F6A6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7870" y="2876085"/>
            <a:ext cx="5020056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89B23F-3E60-415A-9CE7-0928B5CFB2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2168" y="2178908"/>
            <a:ext cx="5021182" cy="65490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0223446-0CDC-402B-8D71-D9D29F6DFF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62168" y="2876085"/>
            <a:ext cx="5021182" cy="33228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2B77D3-C6EC-4FFD-9E10-24E1AC5420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17870" y="6420414"/>
            <a:ext cx="2743200" cy="365125"/>
          </a:xfrm>
        </p:spPr>
        <p:txBody>
          <a:bodyPr/>
          <a:lstStyle/>
          <a:p>
            <a:fld id="{3382CF99-132F-413F-B7EF-71A5C33F2ED6}" type="datetime1">
              <a:rPr lang="en-US" smtClean="0"/>
              <a:t>10/29/2023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09DF31B-BD07-4DC2-95C2-B77E51AAEF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54CE5A-3A0A-4AAB-81D2-F1C20636E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7215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216B8-52AB-412B-BBE7-B6BE698FA2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F779C3-9D19-467E-A5D2-0920834D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17AE06-98E0-4D9F-A059-92C3548821BB}" type="datetime1">
              <a:rPr lang="en-US" smtClean="0"/>
              <a:t>10/29/2023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72BB4-C8D8-4F74-9677-5AC979932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6B49B8-779F-4492-ABD9-96F0D042A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4108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976BF-9339-48D6-881A-280D15492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BA00CA-3DDC-4705-B840-978EF5EA0707}" type="datetime1">
              <a:rPr lang="en-US" smtClean="0"/>
              <a:t>10/29/2023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277605-C9C8-432E-9662-D7D410B151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2432B6-4A12-46EF-98A7-B5D50BD5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6235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F191C-AF68-4230-A7B2-F8F07B486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8F9F11-5FCF-4D7E-BA51-38CB84277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3182" y="987423"/>
            <a:ext cx="5020948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3B519B-06C0-41BC-95FB-FB1FE4363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61038"/>
            <a:ext cx="5020948" cy="2507949"/>
          </a:xfrm>
        </p:spPr>
        <p:txBody>
          <a:bodyPr>
            <a:normAutofit/>
          </a:bodyPr>
          <a:lstStyle>
            <a:lvl1pPr marL="0" indent="0">
              <a:buNone/>
              <a:defRPr sz="24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BB8B70C-015C-4832-AFF6-D033E0227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66D49-0BBA-4C5A-AD96-6448CA63451A}" type="datetime1">
              <a:rPr lang="en-US" smtClean="0"/>
              <a:t>10/29/2023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F1A6FB-8C14-46D1-90A5-0FF11DE78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2C585-6FA1-4E94-9C1C-A1DEDE551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5311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98B43-D1CE-43F4-A367-EF1FE96889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0948" cy="2270641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B73978-8CDF-4C0E-ABA1-7291A03473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662168" y="987425"/>
            <a:ext cx="5027005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BECC62-ED45-451E-BEC5-A03C6A554D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17870" y="3340442"/>
            <a:ext cx="5020948" cy="2528545"/>
          </a:xfrm>
        </p:spPr>
        <p:txBody>
          <a:bodyPr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31A7A86-B983-4315-9312-936B4FCF75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4EB293-A316-472D-A8B4-6947CF1A12B7}" type="datetime1">
              <a:rPr lang="en-US" smtClean="0"/>
              <a:t>10/29/2023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E88C0-25A5-46F9-AB35-EAD50E6B91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F9EA8-45AD-478E-8606-9328245BC8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DF98CC-160E-494C-8C3C-8CDC5FA257DE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51E4AC6-B446-4768-97EF-CA4B8261433B}"/>
              </a:ext>
            </a:extLst>
          </p:cNvPr>
          <p:cNvCxnSpPr>
            <a:cxnSpLocks/>
          </p:cNvCxnSpPr>
          <p:nvPr/>
        </p:nvCxnSpPr>
        <p:spPr>
          <a:xfrm>
            <a:off x="11689174" y="2172428"/>
            <a:ext cx="0" cy="33547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940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D61AD20-E240-4E6F-AF91-689F7AEEE3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E78801-35D1-4C19-BC2B-EAC7EE917E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62168" y="969264"/>
            <a:ext cx="5021182" cy="4870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82A45-C5B9-4575-8E28-A35767B4D7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17870" y="642041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734BCCD4-CEB1-405B-A443-DD9CBCBEA552}" type="datetime1">
              <a:rPr lang="en-US" smtClean="0"/>
              <a:t>10/29/2023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9D0933-AA03-4018-8E37-004CFB9F61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17870" y="97713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F282A-DF4A-4A2D-9672-8F0F770A3F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4317" y="6420414"/>
            <a:ext cx="6379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DFDF98CC-160E-494C-8C3C-8CDC5FA257DE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003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7432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548640" indent="-27432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hyperlink" Target="https://databricks-prod-cloudfront.cloud.databricks.com/public/4027ec902e239c93eaaa8714f173bcfc/6785621557910337/2047455176859500/6321104322114390/latest.html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databricks-prod-cloudfront.cloud.databricks.com/public/4027ec902e239c93eaaa8714f173bcfc/6785621557910337/3079363186464447/6321104322114390/latest.html" TargetMode="External"/><Relationship Id="rId5" Type="http://schemas.openxmlformats.org/officeDocument/2006/relationships/hyperlink" Target="https://www.kaggle.com/datasets/thedevastator/1-5-million-beer-reviews-from-beer-advocate" TargetMode="External"/><Relationship Id="rId4" Type="http://schemas.openxmlformats.org/officeDocument/2006/relationships/hyperlink" Target="https://www.beeradvocate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56C5C09-0043-4549-B800-2101B70D6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7E2F724-2FB3-4D1D-A730-739B8654C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Green glass bottles">
            <a:extLst>
              <a:ext uri="{FF2B5EF4-FFF2-40B4-BE49-F238E27FC236}">
                <a16:creationId xmlns:a16="http://schemas.microsoft.com/office/drawing/2014/main" id="{D0409ED4-D08D-0174-C8F4-1DF8DE81A5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2802" b="11647"/>
          <a:stretch/>
        </p:blipFill>
        <p:spPr>
          <a:xfrm>
            <a:off x="-2" y="-2"/>
            <a:ext cx="12192001" cy="6858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354898-563E-165B-0F52-2AB4D6EF7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2" cy="2334248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>
                <a:solidFill>
                  <a:srgbClr val="FFFFFF"/>
                </a:solidFill>
              </a:rPr>
              <a:t>Logistic Regression of Beer Reviews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F3731-428D-2E71-1AC4-314F91ADDE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70" y="4482450"/>
            <a:ext cx="5040785" cy="1724029"/>
          </a:xfrm>
        </p:spPr>
        <p:txBody>
          <a:bodyPr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Big Data: Final Project</a:t>
            </a:r>
          </a:p>
          <a:p>
            <a:r>
              <a:rPr lang="en-US" dirty="0">
                <a:solidFill>
                  <a:srgbClr val="FFFFFF"/>
                </a:solidFill>
              </a:rPr>
              <a:t>By Frank Rodriguez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532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 descr="Computer script on a screen">
            <a:extLst>
              <a:ext uri="{FF2B5EF4-FFF2-40B4-BE49-F238E27FC236}">
                <a16:creationId xmlns:a16="http://schemas.microsoft.com/office/drawing/2014/main" id="{6CC5BFCE-8F23-D102-BBD6-57E1EE20BF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70" r="-1" b="973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475D337E-317A-4DE5-A744-F0371BBDA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944761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754C18-108A-1783-E4AB-8204984C3D7D}"/>
              </a:ext>
            </a:extLst>
          </p:cNvPr>
          <p:cNvSpPr txBox="1"/>
          <p:nvPr/>
        </p:nvSpPr>
        <p:spPr>
          <a:xfrm>
            <a:off x="6391275" y="971397"/>
            <a:ext cx="5302458" cy="9659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Logistic Regression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2947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394AB9-9CDF-E883-3BE4-7ED7AAC10A78}"/>
              </a:ext>
            </a:extLst>
          </p:cNvPr>
          <p:cNvSpPr txBox="1"/>
          <p:nvPr/>
        </p:nvSpPr>
        <p:spPr>
          <a:xfrm>
            <a:off x="6662167" y="2066925"/>
            <a:ext cx="501196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Train, test split of 80/20.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Beer style was one hot encoded.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MinMaxScaler</a:t>
            </a:r>
            <a:r>
              <a:rPr lang="en-US" dirty="0">
                <a:solidFill>
                  <a:schemeClr val="bg1"/>
                </a:solidFill>
              </a:rPr>
              <a:t> was used.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target variable of review_overall was indexed as review scores were ordinal.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An accuracy of 46.28% was obtained.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3 more algorithms were attempted: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Decision Tree – 50.94% accuracy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Random Forest – 49.18% accuracy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Naïve Bayes – 8.96% accuracy</a:t>
            </a:r>
          </a:p>
        </p:txBody>
      </p:sp>
    </p:spTree>
    <p:extLst>
      <p:ext uri="{BB962C8B-B14F-4D97-AF65-F5344CB8AC3E}">
        <p14:creationId xmlns:p14="http://schemas.microsoft.com/office/powerpoint/2010/main" val="8119619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Rectangle 45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2" name="Picture 41" descr="Bartender serving cocktail">
            <a:extLst>
              <a:ext uri="{FF2B5EF4-FFF2-40B4-BE49-F238E27FC236}">
                <a16:creationId xmlns:a16="http://schemas.microsoft.com/office/drawing/2014/main" id="{23812C40-305C-C848-3FCA-178594F3CCD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500"/>
                    </a14:imgEffect>
                    <a14:imgEffect>
                      <a14:saturation sat="18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35" b="7835"/>
          <a:stretch/>
        </p:blipFill>
        <p:spPr>
          <a:xfrm>
            <a:off x="0" y="-2"/>
            <a:ext cx="12188932" cy="6857990"/>
          </a:xfrm>
          <a:prstGeom prst="rect">
            <a:avLst/>
          </a:prstGeom>
        </p:spPr>
      </p:pic>
      <p:sp>
        <p:nvSpPr>
          <p:cNvPr id="52" name="Rectangle 51">
            <a:extLst>
              <a:ext uri="{FF2B5EF4-FFF2-40B4-BE49-F238E27FC236}">
                <a16:creationId xmlns:a16="http://schemas.microsoft.com/office/drawing/2014/main" id="{ECF0998E-D577-43EA-A7B8-E3EC67F75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7DC364D-882B-4786-89FB-1703C1A5CF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3205874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754C18-108A-1783-E4AB-8204984C3D7D}"/>
              </a:ext>
            </a:extLst>
          </p:cNvPr>
          <p:cNvSpPr txBox="1"/>
          <p:nvPr/>
        </p:nvSpPr>
        <p:spPr>
          <a:xfrm>
            <a:off x="517870" y="978408"/>
            <a:ext cx="5021182" cy="960420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Future Work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endParaRPr lang="en-US" sz="54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0A3891-D955-7B24-4F64-775988090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081" y="3863243"/>
            <a:ext cx="10935269" cy="29126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4F73BC9-E954-7B96-C078-B737374195B0}"/>
              </a:ext>
            </a:extLst>
          </p:cNvPr>
          <p:cNvSpPr txBox="1"/>
          <p:nvPr/>
        </p:nvSpPr>
        <p:spPr>
          <a:xfrm>
            <a:off x="748082" y="1774209"/>
            <a:ext cx="109352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Our target variable was heavily imbalanced with over half of the reviews receiving a 4 rating.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Under/Over sampling techniques would be employed to deal with this imbalance.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bg1"/>
                </a:solidFill>
              </a:rPr>
              <a:t>Actual review text can be added and analyzed via sentiment analysis.</a:t>
            </a:r>
          </a:p>
        </p:txBody>
      </p:sp>
    </p:spTree>
    <p:extLst>
      <p:ext uri="{BB962C8B-B14F-4D97-AF65-F5344CB8AC3E}">
        <p14:creationId xmlns:p14="http://schemas.microsoft.com/office/powerpoint/2010/main" val="691252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Glasses on top of a book">
            <a:extLst>
              <a:ext uri="{FF2B5EF4-FFF2-40B4-BE49-F238E27FC236}">
                <a16:creationId xmlns:a16="http://schemas.microsoft.com/office/drawing/2014/main" id="{88205B4F-AB2B-B1A6-0A1A-818D92FFC9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9801"/>
                    </a14:imgEffect>
                  </a14:imgLayer>
                </a14:imgProps>
              </a:ext>
            </a:extLst>
          </a:blip>
          <a:srcRect t="14101" r="-1" b="97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37992A9-1E8C-4E57-B4F4-EE2D38E504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708B4F-89A2-75BE-924A-A5FD7CD68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978408"/>
            <a:ext cx="5021182" cy="100155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References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E8B6F1-6C0F-1FB6-03CC-BEF349C4FE8C}"/>
              </a:ext>
            </a:extLst>
          </p:cNvPr>
          <p:cNvSpPr txBox="1"/>
          <p:nvPr/>
        </p:nvSpPr>
        <p:spPr>
          <a:xfrm>
            <a:off x="517870" y="2382985"/>
            <a:ext cx="85608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https://www.beeradvocate.com/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https://www.kaggle.com/datasets/thedevastator/1-5-million-beer-reviews-from-beer-advocate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https://databricks-prod-cloudfront.cloud.databricks.com/public/4027ec902e239c93eaaa8714f173bcfc/6785621557910337/3079363186464447/6321104322114390/latest.html</a:t>
            </a: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https://databricks-prod-cloudfront.cloud.databricks.com/public/4027ec902e239c93eaaa8714f173bcfc/6785621557910337/2047455176859500/6321104322114390/latest.html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942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Video 32" descr="Computer Servers">
            <a:extLst>
              <a:ext uri="{FF2B5EF4-FFF2-40B4-BE49-F238E27FC236}">
                <a16:creationId xmlns:a16="http://schemas.microsoft.com/office/drawing/2014/main" id="{21612E81-7C9B-4E29-48DF-8EA2B6043B2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58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7508F7DC-CA28-4ACE-AF79-D7E98ED1B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AB20218-A500-457C-B65C-F3D198B1F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524" y="0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4DA62-E8F3-8487-BB4F-55F2B136D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8686796" cy="23342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Our Dataset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0BA0E2-AB7C-731C-69F3-9F3C4241A8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7870" y="2129589"/>
            <a:ext cx="5205322" cy="4427621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FFFFFF"/>
                </a:solidFill>
              </a:rPr>
              <a:t>Taken from Beer Advocate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FFFFFF"/>
                </a:solidFill>
              </a:rPr>
              <a:t>Contained 1,586,614 rows and 13 columns</a:t>
            </a:r>
          </a:p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b="1" i="0" dirty="0">
                <a:solidFill>
                  <a:srgbClr val="FFFFFF"/>
                </a:solidFill>
              </a:rPr>
              <a:t>Features included:</a:t>
            </a:r>
          </a:p>
          <a:p>
            <a:pPr marL="800100" lvl="1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FFFFF"/>
                </a:solidFill>
              </a:rPr>
              <a:t>Brewery	</a:t>
            </a:r>
          </a:p>
          <a:p>
            <a:pPr marL="800100" lvl="1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FFFFF"/>
                </a:solidFill>
              </a:rPr>
              <a:t>Beer Name &amp; Style</a:t>
            </a:r>
          </a:p>
          <a:p>
            <a:pPr marL="800100" lvl="1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FFFFF"/>
                </a:solidFill>
              </a:rPr>
              <a:t>Reviewer name</a:t>
            </a:r>
          </a:p>
          <a:p>
            <a:pPr marL="800100" lvl="1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FFFFF"/>
                </a:solidFill>
              </a:rPr>
              <a:t>Beer ABV (</a:t>
            </a:r>
            <a:r>
              <a:rPr lang="en-US" sz="1800" b="1" i="1" dirty="0">
                <a:solidFill>
                  <a:srgbClr val="FFFFFF"/>
                </a:solidFill>
              </a:rPr>
              <a:t>alcohol by volume)</a:t>
            </a:r>
          </a:p>
          <a:p>
            <a:pPr marL="800100" lvl="1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rgbClr val="FFFFFF"/>
                </a:solidFill>
              </a:rPr>
              <a:t>Review scores for:</a:t>
            </a:r>
          </a:p>
          <a:p>
            <a:pPr marL="1257300" lvl="2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FF"/>
                </a:solidFill>
              </a:rPr>
              <a:t>Overall</a:t>
            </a:r>
          </a:p>
          <a:p>
            <a:pPr marL="1257300" lvl="2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FF"/>
                </a:solidFill>
              </a:rPr>
              <a:t>Aroma</a:t>
            </a:r>
          </a:p>
          <a:p>
            <a:pPr marL="1257300" lvl="2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FF"/>
                </a:solidFill>
              </a:rPr>
              <a:t>Appearance</a:t>
            </a:r>
          </a:p>
          <a:p>
            <a:pPr marL="1257300" lvl="2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FF"/>
                </a:solidFill>
              </a:rPr>
              <a:t>Palate</a:t>
            </a:r>
          </a:p>
          <a:p>
            <a:pPr marL="1257300" lvl="2" indent="-3429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FFFF"/>
                </a:solidFill>
              </a:rPr>
              <a:t>Taste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8686800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B3DBDE2-C764-E7EC-FC53-8B4C77C278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6240" y="1183403"/>
            <a:ext cx="6124567" cy="278976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6AC72A4-E7C8-A9C3-5DB8-835FC85C49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14164" y="4207409"/>
            <a:ext cx="4468699" cy="251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172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54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5" name="Video 44" descr="Football Ball Hitting The Net Goal">
            <a:extLst>
              <a:ext uri="{FF2B5EF4-FFF2-40B4-BE49-F238E27FC236}">
                <a16:creationId xmlns:a16="http://schemas.microsoft.com/office/drawing/2014/main" id="{FC20978D-6110-5BE6-DB09-F73B85321D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59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7508F7DC-CA28-4ACE-AF79-D7E98ED1BF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AB20218-A500-457C-B65C-F3D198B1F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1524" y="0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4DA62-E8F3-8487-BB4F-55F2B136DA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8686796" cy="23342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Our Goal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0BA0E2-AB7C-731C-69F3-9F3C4241A8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0030" y="2227466"/>
            <a:ext cx="8720710" cy="3652126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FFFFFF"/>
                </a:solidFill>
              </a:rPr>
              <a:t>The Overall Review scores were not continuous numbers, so we had to use Classification algorithms.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FFFFFF"/>
                </a:solidFill>
              </a:rPr>
              <a:t>We aimed to create the most accurate model possible using the algorithms available in the pyspark.ml library.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i="0" dirty="0">
                <a:solidFill>
                  <a:srgbClr val="FFFFFF"/>
                </a:solidFill>
              </a:rPr>
              <a:t>We also looked to find what features were most highly correlated with our target variable (review_overall)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8686800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8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97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Water coming out of shower">
            <a:extLst>
              <a:ext uri="{FF2B5EF4-FFF2-40B4-BE49-F238E27FC236}">
                <a16:creationId xmlns:a16="http://schemas.microsoft.com/office/drawing/2014/main" id="{D0409ED4-D08D-0174-C8F4-1DF8DE81A5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3" r="-1" b="22107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67B3E2DB-180D-4752-BBB6-987822D6B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944761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354898-563E-165B-0F52-2AB4D6EF78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55052" y="971397"/>
            <a:ext cx="5870184" cy="2333778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000" dirty="0">
                <a:solidFill>
                  <a:srgbClr val="FFFFFF"/>
                </a:solidFill>
              </a:rPr>
              <a:t>Data Cleaning &amp; Feature Engineering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8F3731-428D-2E71-1AC4-314F91ADDE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55051" y="2760130"/>
            <a:ext cx="6114809" cy="3446349"/>
          </a:xfrm>
        </p:spPr>
        <p:txBody>
          <a:bodyPr anchor="t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FFFFFF"/>
                </a:solidFill>
              </a:rPr>
              <a:t>Removed nulls (68,148 </a:t>
            </a:r>
            <a:r>
              <a:rPr lang="en-US" dirty="0">
                <a:solidFill>
                  <a:srgbClr val="FFFFFF"/>
                </a:solidFill>
              </a:rPr>
              <a:t>mostly in ABV column</a:t>
            </a:r>
            <a:r>
              <a:rPr lang="en-US" i="0" dirty="0">
                <a:solidFill>
                  <a:srgbClr val="FFFFFF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FFFFFF"/>
                </a:solidFill>
              </a:rPr>
              <a:t>Dropped id and review time columns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FFFFFF"/>
                </a:solidFill>
              </a:rPr>
              <a:t>Checked for Duplicate rows (</a:t>
            </a:r>
            <a:r>
              <a:rPr lang="en-US" dirty="0">
                <a:solidFill>
                  <a:srgbClr val="FFFFFF"/>
                </a:solidFill>
              </a:rPr>
              <a:t>found none</a:t>
            </a:r>
            <a:r>
              <a:rPr lang="en-US" i="0" dirty="0">
                <a:solidFill>
                  <a:srgbClr val="FFFFFF"/>
                </a:solidFill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i="0" dirty="0">
                <a:solidFill>
                  <a:srgbClr val="FFFFFF"/>
                </a:solidFill>
              </a:rPr>
              <a:t>Performed feature engineering on 4 columns: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beer_style</a:t>
            </a:r>
            <a:endParaRPr lang="en-US" dirty="0">
              <a:solidFill>
                <a:srgbClr val="FFFFFF"/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review_profilename</a:t>
            </a:r>
            <a:endParaRPr lang="en-US" dirty="0">
              <a:solidFill>
                <a:srgbClr val="FFFFFF"/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brewery_name</a:t>
            </a:r>
            <a:endParaRPr lang="en-US" dirty="0">
              <a:solidFill>
                <a:srgbClr val="FFFFFF"/>
              </a:solidFill>
            </a:endParaRP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FFFFFF"/>
                </a:solidFill>
              </a:rPr>
              <a:t>beer_name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59321" y="508090"/>
            <a:ext cx="6114810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6219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74000">
              <a:schemeClr val="tx1">
                <a:lumMod val="65000"/>
                <a:lumOff val="35000"/>
              </a:schemeClr>
            </a:gs>
            <a:gs pos="83000">
              <a:schemeClr val="bg1">
                <a:lumMod val="6500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2B65F57-7014-E0B4-AB5D-847E4ECA4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3276" y="1212231"/>
            <a:ext cx="6374026" cy="26115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C7C8F3-CB8C-42B3-44E5-D23126C0C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105" y="4087367"/>
            <a:ext cx="11429789" cy="26115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754C18-108A-1783-E4AB-8204984C3D7D}"/>
              </a:ext>
            </a:extLst>
          </p:cNvPr>
          <p:cNvSpPr txBox="1"/>
          <p:nvPr/>
        </p:nvSpPr>
        <p:spPr>
          <a:xfrm>
            <a:off x="4329111" y="278648"/>
            <a:ext cx="3533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solidFill>
                  <a:schemeClr val="bg1"/>
                </a:solidFill>
              </a:rPr>
              <a:t>Beer </a:t>
            </a:r>
            <a:r>
              <a:rPr lang="en-US" sz="4000" b="1" u="sng" dirty="0">
                <a:solidFill>
                  <a:schemeClr val="bg1"/>
                </a:solidFill>
                <a:latin typeface="+mj-lt"/>
              </a:rPr>
              <a:t>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31261D-B219-E03E-1F71-441B70E87091}"/>
              </a:ext>
            </a:extLst>
          </p:cNvPr>
          <p:cNvSpPr txBox="1"/>
          <p:nvPr/>
        </p:nvSpPr>
        <p:spPr>
          <a:xfrm>
            <a:off x="381105" y="1380925"/>
            <a:ext cx="394800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We took </a:t>
            </a:r>
            <a:r>
              <a:rPr lang="en-US" sz="2800" b="1" dirty="0">
                <a:solidFill>
                  <a:schemeClr val="bg1"/>
                </a:solidFill>
              </a:rPr>
              <a:t>104</a:t>
            </a:r>
            <a:r>
              <a:rPr lang="en-US" sz="2800" dirty="0">
                <a:solidFill>
                  <a:schemeClr val="bg1"/>
                </a:solidFill>
              </a:rPr>
              <a:t> different beer styles and engineered that down to </a:t>
            </a:r>
            <a:r>
              <a:rPr lang="en-US" sz="2800" b="1" dirty="0">
                <a:solidFill>
                  <a:schemeClr val="bg1"/>
                </a:solidFill>
              </a:rPr>
              <a:t>10</a:t>
            </a:r>
            <a:r>
              <a:rPr lang="en-US" sz="2800" dirty="0">
                <a:solidFill>
                  <a:schemeClr val="bg1"/>
                </a:solidFill>
              </a:rPr>
              <a:t> using our domain knowledge.</a:t>
            </a:r>
            <a:endParaRPr lang="en-US" sz="2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89593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74000">
              <a:schemeClr val="tx1">
                <a:lumMod val="65000"/>
                <a:lumOff val="35000"/>
              </a:schemeClr>
            </a:gs>
            <a:gs pos="83000">
              <a:schemeClr val="tx1">
                <a:lumMod val="50000"/>
                <a:lumOff val="50000"/>
              </a:schemeClr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3754C18-108A-1783-E4AB-8204984C3D7D}"/>
              </a:ext>
            </a:extLst>
          </p:cNvPr>
          <p:cNvSpPr txBox="1"/>
          <p:nvPr/>
        </p:nvSpPr>
        <p:spPr>
          <a:xfrm>
            <a:off x="3575016" y="406663"/>
            <a:ext cx="50419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solidFill>
                  <a:schemeClr val="bg1"/>
                </a:solidFill>
              </a:rPr>
              <a:t>Review </a:t>
            </a:r>
            <a:r>
              <a:rPr lang="en-US" sz="4000" b="1" u="sng" dirty="0" err="1">
                <a:solidFill>
                  <a:schemeClr val="bg1"/>
                </a:solidFill>
              </a:rPr>
              <a:t>Profilename</a:t>
            </a:r>
            <a:endParaRPr lang="en-US" sz="4000" b="1" u="sng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31261D-B219-E03E-1F71-441B70E87091}"/>
              </a:ext>
            </a:extLst>
          </p:cNvPr>
          <p:cNvSpPr txBox="1"/>
          <p:nvPr/>
        </p:nvSpPr>
        <p:spPr>
          <a:xfrm>
            <a:off x="6994900" y="1557690"/>
            <a:ext cx="3948006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The initial thought was to take and categorize each reviewer by the number of reviews they wrote.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But simply adding a new column called </a:t>
            </a:r>
            <a:r>
              <a:rPr lang="en-US" sz="2400" dirty="0" err="1">
                <a:solidFill>
                  <a:schemeClr val="bg1"/>
                </a:solidFill>
                <a:latin typeface="+mj-lt"/>
              </a:rPr>
              <a:t>reviewer_total_reviews</a:t>
            </a:r>
            <a:r>
              <a:rPr lang="en-US" sz="2400" dirty="0">
                <a:solidFill>
                  <a:schemeClr val="bg1"/>
                </a:solidFill>
                <a:latin typeface="+mj-lt"/>
              </a:rPr>
              <a:t> made much more sense.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Enjoy this beautiful code to the left that was never used.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932CE1-8C44-BD3E-D8BF-3B879D6B6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049" y="1557690"/>
            <a:ext cx="6187528" cy="4784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6027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74000">
              <a:schemeClr val="tx1">
                <a:lumMod val="65000"/>
                <a:lumOff val="35000"/>
              </a:schemeClr>
            </a:gs>
            <a:gs pos="83000">
              <a:schemeClr val="tx1">
                <a:lumMod val="50000"/>
                <a:lumOff val="50000"/>
              </a:schemeClr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3754C18-108A-1783-E4AB-8204984C3D7D}"/>
              </a:ext>
            </a:extLst>
          </p:cNvPr>
          <p:cNvSpPr txBox="1"/>
          <p:nvPr/>
        </p:nvSpPr>
        <p:spPr>
          <a:xfrm>
            <a:off x="3800475" y="406134"/>
            <a:ext cx="4591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solidFill>
                  <a:schemeClr val="bg1"/>
                </a:solidFill>
              </a:rPr>
              <a:t>Brewery Name</a:t>
            </a:r>
            <a:endParaRPr lang="en-US" sz="4000" b="1" u="sng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31261D-B219-E03E-1F71-441B70E87091}"/>
              </a:ext>
            </a:extLst>
          </p:cNvPr>
          <p:cNvSpPr txBox="1"/>
          <p:nvPr/>
        </p:nvSpPr>
        <p:spPr>
          <a:xfrm>
            <a:off x="6931064" y="1511110"/>
            <a:ext cx="41915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We created a numeric column with a count of the number of beers each Brewery had in the dataset.</a:t>
            </a:r>
            <a:endParaRPr lang="en-US" sz="2400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AAB430-DD69-5594-7428-955EC7810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4375639"/>
            <a:ext cx="10677525" cy="21178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5463C5-DB27-0A36-4AE6-69A77C7A4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064" y="3271815"/>
            <a:ext cx="4191585" cy="314369"/>
          </a:xfrm>
          <a:prstGeom prst="rect">
            <a:avLst/>
          </a:prstGeom>
        </p:spPr>
      </p:pic>
      <p:pic>
        <p:nvPicPr>
          <p:cNvPr id="8" name="Picture 7" descr="Close-up of beer tasting flight">
            <a:extLst>
              <a:ext uri="{FF2B5EF4-FFF2-40B4-BE49-F238E27FC236}">
                <a16:creationId xmlns:a16="http://schemas.microsoft.com/office/drawing/2014/main" id="{65A13ACC-5F8D-CB77-A80F-02E3188478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413" y="1276350"/>
            <a:ext cx="4263361" cy="28460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452BC9-F80C-D7B8-BBEF-D63A9FC784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4581" y="3790384"/>
            <a:ext cx="3982006" cy="190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6153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tx1">
                <a:lumMod val="85000"/>
                <a:lumOff val="15000"/>
              </a:schemeClr>
            </a:gs>
            <a:gs pos="74000">
              <a:schemeClr val="tx1">
                <a:lumMod val="65000"/>
                <a:lumOff val="35000"/>
              </a:schemeClr>
            </a:gs>
            <a:gs pos="83000">
              <a:schemeClr val="tx1">
                <a:lumMod val="50000"/>
                <a:lumOff val="50000"/>
              </a:schemeClr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3754C18-108A-1783-E4AB-8204984C3D7D}"/>
              </a:ext>
            </a:extLst>
          </p:cNvPr>
          <p:cNvSpPr txBox="1"/>
          <p:nvPr/>
        </p:nvSpPr>
        <p:spPr>
          <a:xfrm>
            <a:off x="3800475" y="406134"/>
            <a:ext cx="45910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u="sng" dirty="0">
                <a:solidFill>
                  <a:schemeClr val="bg1"/>
                </a:solidFill>
              </a:rPr>
              <a:t>Beer Name</a:t>
            </a:r>
            <a:endParaRPr lang="en-US" sz="4000" b="1" u="sng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31261D-B219-E03E-1F71-441B70E87091}"/>
              </a:ext>
            </a:extLst>
          </p:cNvPr>
          <p:cNvSpPr txBox="1"/>
          <p:nvPr/>
        </p:nvSpPr>
        <p:spPr>
          <a:xfrm>
            <a:off x="7030411" y="1610956"/>
            <a:ext cx="394800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</a:rPr>
              <a:t>Our dataset contained 44,075 different beers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We created a new column that showed how many times each beer was reviewed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1"/>
                </a:solidFill>
                <a:latin typeface="+mj-lt"/>
              </a:rPr>
              <a:t>One beer alone had over 9,000 reviews </a:t>
            </a:r>
            <a:r>
              <a:rPr lang="en-US" sz="2000" i="1" dirty="0">
                <a:solidFill>
                  <a:schemeClr val="bg1"/>
                </a:solidFill>
                <a:latin typeface="+mj-lt"/>
              </a:rPr>
              <a:t>(90 Minute IPA)</a:t>
            </a:r>
          </a:p>
        </p:txBody>
      </p:sp>
      <p:pic>
        <p:nvPicPr>
          <p:cNvPr id="4" name="Picture 3" descr="A picture containing bottle, beverage, alcohol&#10;&#10;Description automatically generated">
            <a:extLst>
              <a:ext uri="{FF2B5EF4-FFF2-40B4-BE49-F238E27FC236}">
                <a16:creationId xmlns:a16="http://schemas.microsoft.com/office/drawing/2014/main" id="{A1AB9A29-86E5-FD7D-17F8-C61E6DFDF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279" y="1786664"/>
            <a:ext cx="5158721" cy="343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2177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DE57300-C7FF-4578-99A0-42B0295B1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3FF94B3-6D3E-44FE-BB02-A9027C0003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E20BB609-EF92-42DB-836C-0699A590B5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 descr="Row of glasses of beer">
            <a:extLst>
              <a:ext uri="{FF2B5EF4-FFF2-40B4-BE49-F238E27FC236}">
                <a16:creationId xmlns:a16="http://schemas.microsoft.com/office/drawing/2014/main" id="{0A7A6C15-CAFF-794D-4B3B-CED68C6D81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1" r="-1" b="894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ECF0998E-D577-43EA-A7B8-E3EC67F75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89239" y="-389238"/>
            <a:ext cx="6858000" cy="7636476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7DC364D-882B-4786-89FB-1703C1A5CF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1524" y="3205874"/>
            <a:ext cx="12188952" cy="3652125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7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754C18-108A-1783-E4AB-8204984C3D7D}"/>
              </a:ext>
            </a:extLst>
          </p:cNvPr>
          <p:cNvSpPr txBox="1"/>
          <p:nvPr/>
        </p:nvSpPr>
        <p:spPr>
          <a:xfrm>
            <a:off x="517870" y="978408"/>
            <a:ext cx="5021182" cy="233424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sz="5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Correlations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29C6EEB-0074-FA70-9B64-375F5A7269D1}"/>
              </a:ext>
            </a:extLst>
          </p:cNvPr>
          <p:cNvSpPr txBox="1"/>
          <p:nvPr/>
        </p:nvSpPr>
        <p:spPr>
          <a:xfrm>
            <a:off x="571500" y="2070434"/>
            <a:ext cx="4492487" cy="3585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Beer Alcohol By Volume: 0.1740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Review Appearance: 0.4513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Review Aroma: 0.5545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Review Palate: 0.6502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Review Taste: 0.7267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Reviewer Total Reviews: -0.0663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Total Beer Reviews: 0.1700</a:t>
            </a: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bg1"/>
                </a:solidFill>
              </a:rPr>
              <a:t>Total Brewery Beers: 0.1107</a:t>
            </a:r>
          </a:p>
        </p:txBody>
      </p:sp>
    </p:spTree>
    <p:extLst>
      <p:ext uri="{BB962C8B-B14F-4D97-AF65-F5344CB8AC3E}">
        <p14:creationId xmlns:p14="http://schemas.microsoft.com/office/powerpoint/2010/main" val="2752806107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AnalogousFromDarkSeedLeftStep">
      <a:dk1>
        <a:srgbClr val="000000"/>
      </a:dk1>
      <a:lt1>
        <a:srgbClr val="FFFFFF"/>
      </a:lt1>
      <a:dk2>
        <a:srgbClr val="213B37"/>
      </a:dk2>
      <a:lt2>
        <a:srgbClr val="E8E2E3"/>
      </a:lt2>
      <a:accent1>
        <a:srgbClr val="44B1A0"/>
      </a:accent1>
      <a:accent2>
        <a:srgbClr val="3AB26E"/>
      </a:accent2>
      <a:accent3>
        <a:srgbClr val="46B648"/>
      </a:accent3>
      <a:accent4>
        <a:srgbClr val="6AB23A"/>
      </a:accent4>
      <a:accent5>
        <a:srgbClr val="96A941"/>
      </a:accent5>
      <a:accent6>
        <a:srgbClr val="B2963A"/>
      </a:accent6>
      <a:hlink>
        <a:srgbClr val="6A8A2E"/>
      </a:hlink>
      <a:folHlink>
        <a:srgbClr val="7F7F7F"/>
      </a:folHlink>
    </a:clrScheme>
    <a:fontScheme name="Bierstad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</TotalTime>
  <Words>493</Words>
  <Application>Microsoft Office PowerPoint</Application>
  <PresentationFormat>Widescreen</PresentationFormat>
  <Paragraphs>82</Paragraphs>
  <Slides>12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Bierstadt</vt:lpstr>
      <vt:lpstr>GestaltVTI</vt:lpstr>
      <vt:lpstr>Logistic Regression of Beer Reviews</vt:lpstr>
      <vt:lpstr>Our Dataset</vt:lpstr>
      <vt:lpstr>Our Goal</vt:lpstr>
      <vt:lpstr>Data Cleaning &amp; Feature Engineering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Logistic Regression of Beer Reviews</dc:title>
  <dc:creator>Michael Seman</dc:creator>
  <cp:lastModifiedBy>Frank.Rodriguez026</cp:lastModifiedBy>
  <cp:revision>5</cp:revision>
  <dcterms:created xsi:type="dcterms:W3CDTF">2023-04-27T02:39:32Z</dcterms:created>
  <dcterms:modified xsi:type="dcterms:W3CDTF">2023-10-30T01:09:07Z</dcterms:modified>
</cp:coreProperties>
</file>